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9" r:id="rId3"/>
    <p:sldId id="260" r:id="rId4"/>
    <p:sldId id="256" r:id="rId5"/>
    <p:sldId id="258" r:id="rId6"/>
    <p:sldId id="263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-133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7B5-4E8C-46EC-B64B-4F1FA192AAA9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E8BDD-0E53-4BC5-92D3-8418B2BAA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7B5-4E8C-46EC-B64B-4F1FA192AAA9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E8BDD-0E53-4BC5-92D3-8418B2BAA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7B5-4E8C-46EC-B64B-4F1FA192AAA9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E8BDD-0E53-4BC5-92D3-8418B2BAA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7B5-4E8C-46EC-B64B-4F1FA192AAA9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E8BDD-0E53-4BC5-92D3-8418B2BAA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7B5-4E8C-46EC-B64B-4F1FA192AAA9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E8BDD-0E53-4BC5-92D3-8418B2BAA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7B5-4E8C-46EC-B64B-4F1FA192AAA9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E8BDD-0E53-4BC5-92D3-8418B2BAA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7B5-4E8C-46EC-B64B-4F1FA192AAA9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E8BDD-0E53-4BC5-92D3-8418B2BAA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7B5-4E8C-46EC-B64B-4F1FA192AAA9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E8BDD-0E53-4BC5-92D3-8418B2BAA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7B5-4E8C-46EC-B64B-4F1FA192AAA9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E8BDD-0E53-4BC5-92D3-8418B2BAA17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7B5-4E8C-46EC-B64B-4F1FA192AAA9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E8BDD-0E53-4BC5-92D3-8418B2BAA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7B5-4E8C-46EC-B64B-4F1FA192AAA9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E8BDD-0E53-4BC5-92D3-8418B2BAA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5A2C7B5-4E8C-46EC-B64B-4F1FA192AAA9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30E8BDD-0E53-4BC5-92D3-8418B2BAA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padlet.com/labkomarina/gts7h1gpcpc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Задание «Биологические науки»: </a:t>
            </a:r>
            <a:r>
              <a:rPr lang="ru-RU" sz="2400" b="1" dirty="0">
                <a:solidFill>
                  <a:schemeClr val="tx1"/>
                </a:solidFill>
              </a:rPr>
              <a:t>соотнесите правый и левый </a:t>
            </a:r>
            <a:r>
              <a:rPr lang="ru-RU" sz="2400" b="1" dirty="0" smtClean="0">
                <a:solidFill>
                  <a:schemeClr val="tx1"/>
                </a:solidFill>
              </a:rPr>
              <a:t>столбики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5229200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644383"/>
              </p:ext>
            </p:extLst>
          </p:nvPr>
        </p:nvGraphicFramePr>
        <p:xfrm>
          <a:off x="1009650" y="1806575"/>
          <a:ext cx="7124700" cy="4639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6246"/>
                <a:gridCol w="4498454"/>
              </a:tblGrid>
              <a:tr h="370840">
                <a:tc>
                  <a:txBody>
                    <a:bodyPr/>
                    <a:lstStyle/>
                    <a:p>
                      <a:pPr marL="13716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Название науки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Что изучает наука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Ботаника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А.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Наука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 строении организмов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  Зоология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Б.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Исследует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строение и жизнедеятельность представителей царства растений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Микробиология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В. Изучает закономерности наследования признаков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 Цитология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Г. Учение о клетке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 Анатомия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Д. Изучает взаимоотношения популяций с окружающей средой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 Физиология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Е. Учение о тканях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 Генетика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Ж. Наука о микроорганизмах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8. Экология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З. Изучает пути превращения органических молекул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9. Гистология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И. Изучает функции живых организмов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10. Биохимия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К. Изучает строение и жизнедеятельность представителей царства животных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2994025"/>
              </p:ext>
            </p:extLst>
          </p:nvPr>
        </p:nvGraphicFramePr>
        <p:xfrm>
          <a:off x="1009650" y="1806575"/>
          <a:ext cx="71247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470"/>
                <a:gridCol w="712470"/>
                <a:gridCol w="712470"/>
                <a:gridCol w="712470"/>
                <a:gridCol w="712470"/>
                <a:gridCol w="712470"/>
                <a:gridCol w="712470"/>
                <a:gridCol w="712470"/>
                <a:gridCol w="712470"/>
                <a:gridCol w="71247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Б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Ж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Г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Д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З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95536" y="2708920"/>
            <a:ext cx="8208912" cy="337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Критерии оценивания: </a:t>
            </a:r>
            <a:endParaRPr lang="ru-RU" sz="2000" b="1" dirty="0">
              <a:latin typeface="Calibri"/>
              <a:ea typeface="Calibri"/>
              <a:cs typeface="Times New Roman"/>
            </a:endParaRPr>
          </a:p>
          <a:p>
            <a:pPr marL="1371600"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Общее количество баллов за работу:  10 баллов, </a:t>
            </a:r>
            <a:endParaRPr lang="ru-RU" sz="2000" b="1" dirty="0" smtClean="0">
              <a:latin typeface="Times New Roman"/>
              <a:ea typeface="Calibri"/>
              <a:cs typeface="Times New Roman"/>
            </a:endParaRPr>
          </a:p>
          <a:p>
            <a:pPr marL="1371600"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  <a:cs typeface="Times New Roman"/>
              </a:rPr>
              <a:t>за </a:t>
            </a:r>
            <a:r>
              <a:rPr lang="ru-RU" sz="2000" b="1" dirty="0">
                <a:latin typeface="Times New Roman"/>
                <a:ea typeface="Calibri"/>
                <a:cs typeface="Times New Roman"/>
              </a:rPr>
              <a:t>каждый правильный ответ по 1 баллу. </a:t>
            </a:r>
            <a:endParaRPr lang="ru-RU" sz="2000" b="1" dirty="0">
              <a:latin typeface="Calibri"/>
              <a:ea typeface="Calibri"/>
              <a:cs typeface="Times New Roman"/>
            </a:endParaRPr>
          </a:p>
          <a:p>
            <a:pPr marL="1371600"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Перевод баллов отметку</a:t>
            </a:r>
            <a:r>
              <a:rPr lang="ru-RU" sz="2000" b="1" dirty="0" smtClean="0">
                <a:latin typeface="Times New Roman"/>
                <a:ea typeface="Calibri"/>
                <a:cs typeface="Times New Roman"/>
              </a:rPr>
              <a:t>:</a:t>
            </a:r>
          </a:p>
          <a:p>
            <a:pPr marL="1371600"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  <a:cs typeface="Times New Roman"/>
              </a:rPr>
              <a:t>«</a:t>
            </a:r>
            <a:r>
              <a:rPr lang="ru-RU" sz="2000" b="1" dirty="0">
                <a:latin typeface="Times New Roman"/>
                <a:ea typeface="Calibri"/>
                <a:cs typeface="Times New Roman"/>
              </a:rPr>
              <a:t>5» –  10-9 баллов; </a:t>
            </a:r>
            <a:endParaRPr lang="ru-RU" sz="2000" b="1" dirty="0">
              <a:latin typeface="Calibri"/>
              <a:ea typeface="Calibri"/>
              <a:cs typeface="Times New Roman"/>
            </a:endParaRPr>
          </a:p>
          <a:p>
            <a:pPr marL="1371600"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«4» –  7-8 баллов;</a:t>
            </a:r>
            <a:endParaRPr lang="ru-RU" sz="2000" b="1" dirty="0">
              <a:latin typeface="Calibri"/>
              <a:ea typeface="Calibri"/>
              <a:cs typeface="Times New Roman"/>
            </a:endParaRPr>
          </a:p>
          <a:p>
            <a:pPr marL="1371600"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«3» –  5-6 баллов</a:t>
            </a:r>
            <a:endParaRPr lang="ru-RU" sz="2000" b="1" dirty="0">
              <a:latin typeface="Calibri"/>
              <a:ea typeface="Calibri"/>
              <a:cs typeface="Times New Roman"/>
            </a:endParaRPr>
          </a:p>
          <a:p>
            <a:pPr marL="1371600"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«2» – менее 5 баллов</a:t>
            </a:r>
            <a:endParaRPr lang="ru-RU" sz="2000" b="1" dirty="0">
              <a:latin typeface="Calibri"/>
              <a:ea typeface="Calibri"/>
              <a:cs typeface="Times New Roman"/>
            </a:endParaRPr>
          </a:p>
          <a:p>
            <a:pPr marL="1371600" algn="just">
              <a:lnSpc>
                <a:spcPct val="120000"/>
              </a:lnSpc>
              <a:spcAft>
                <a:spcPts val="0"/>
              </a:spcAft>
            </a:pPr>
            <a:endParaRPr lang="ru-RU" b="1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3398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Прием «Ключевое слово</a:t>
            </a:r>
            <a:r>
              <a:rPr lang="ru-RU" b="1" dirty="0" smtClean="0">
                <a:solidFill>
                  <a:schemeClr val="tx1"/>
                </a:solidFill>
              </a:rPr>
              <a:t>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028700" indent="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«… – это способ существования белковых тел</a:t>
            </a:r>
            <a:r>
              <a:rPr lang="ru-RU" sz="20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»</a:t>
            </a:r>
            <a:endParaRPr lang="ru-RU" sz="20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1028700" indent="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«… – это особая форма существования белковых тел</a:t>
            </a:r>
            <a:r>
              <a:rPr lang="ru-RU" sz="20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»</a:t>
            </a:r>
            <a:endParaRPr lang="ru-RU" sz="20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1028700" indent="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«… – это самоподдерживание, самовоспроизведение и саморегулирование больших систем, элементарно состоящих из сложных органических молекул</a:t>
            </a:r>
            <a:r>
              <a:rPr lang="ru-RU" sz="20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»</a:t>
            </a:r>
            <a:endParaRPr lang="ru-RU" sz="20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88685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55576" y="1628801"/>
            <a:ext cx="770485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67744" y="4293096"/>
            <a:ext cx="648507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ru-RU" sz="2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Лабко Марина Александровна, </a:t>
            </a:r>
          </a:p>
          <a:p>
            <a:pPr algn="r"/>
            <a:r>
              <a:rPr lang="ru-RU" sz="2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учитель биологии и географии </a:t>
            </a:r>
          </a:p>
          <a:p>
            <a:pPr algn="r"/>
            <a:r>
              <a:rPr lang="ru-RU" sz="2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МБОУ «Гамалеевская СОШ №2»</a:t>
            </a:r>
          </a:p>
          <a:p>
            <a:pPr algn="r"/>
            <a:r>
              <a:rPr lang="ru-RU" sz="2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Сорочинского городского округа</a:t>
            </a:r>
          </a:p>
          <a:p>
            <a:pPr algn="r"/>
            <a:r>
              <a:rPr lang="ru-RU" sz="2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Оренбургской области </a:t>
            </a:r>
            <a:endParaRPr lang="ru-RU" sz="2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1628801"/>
            <a:ext cx="763284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Сущность жизни и свойства живого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Задания для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самостоятельного выполнения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76872"/>
            <a:ext cx="3471863" cy="2771703"/>
          </a:xfr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>
              <a:buClr>
                <a:prstClr val="black">
                  <a:lumMod val="75000"/>
                  <a:lumOff val="25000"/>
                </a:prstClr>
              </a:buClr>
              <a:buNone/>
            </a:pPr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Задание 1. Докажите, что данный организм – береза, щука, ящерица, синица – является живым, используя знания о признаках живых организмов.</a:t>
            </a:r>
          </a:p>
          <a:p>
            <a:pPr marL="0" lvl="0" indent="0">
              <a:buClr>
                <a:prstClr val="black">
                  <a:lumMod val="75000"/>
                  <a:lumOff val="25000"/>
                </a:prstClr>
              </a:buClr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/>
                <a:ea typeface="Calibri"/>
              </a:rPr>
              <a:t>Задание </a:t>
            </a:r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2. Прием «Толстый» и «тонкий» вопрос. Используя полученные знания на уроке, текст учебника и записи в тетради, необходимо составить один «толстый» и два «тонких» вопроса по изученной теме</a:t>
            </a:r>
            <a:endParaRPr lang="ru-RU" b="1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56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675724"/>
            <a:ext cx="7776863" cy="924475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«Толстые» и «тонкие» вопросы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6400" b="1" dirty="0">
                <a:solidFill>
                  <a:schemeClr val="tx1"/>
                </a:solidFill>
              </a:rPr>
              <a:t>Вопросы, требующие однословного ответа, вопросы репродуктивного плана.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Кто? 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Что?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Когда?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Где?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Как звать ...?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Было ли ...?</a:t>
            </a:r>
          </a:p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4355976" y="1809749"/>
            <a:ext cx="4536504" cy="4051302"/>
          </a:xfrm>
        </p:spPr>
        <p:txBody>
          <a:bodyPr>
            <a:normAutofit fontScale="25000" lnSpcReduction="20000"/>
          </a:bodyPr>
          <a:lstStyle/>
          <a:p>
            <a:r>
              <a:rPr lang="ru-RU" sz="6400" b="1" dirty="0" smtClean="0">
                <a:solidFill>
                  <a:schemeClr val="tx1"/>
                </a:solidFill>
              </a:rPr>
              <a:t>Вопросы</a:t>
            </a:r>
            <a:r>
              <a:rPr lang="ru-RU" sz="6400" b="1" dirty="0">
                <a:solidFill>
                  <a:schemeClr val="tx1"/>
                </a:solidFill>
              </a:rPr>
              <a:t>, требующие размышления, привлечения дополнительных знаний, умения анализировать.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Дайте три объяснения, почему...?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Объясните, почему...?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Почему, вы думаете ...?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Почему вы считаете ...?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В чём различие ...?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Предположите, что будет, если ...?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Что, если ...?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Может ...?</a:t>
            </a:r>
          </a:p>
          <a:p>
            <a:r>
              <a:rPr lang="ru-RU" sz="6400" b="1" dirty="0">
                <a:solidFill>
                  <a:schemeClr val="tx1"/>
                </a:solidFill>
              </a:rPr>
              <a:t>Будет ...?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5045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Синквейн на тему «Жизнь»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07361"/>
            <a:ext cx="8424935" cy="4051437"/>
          </a:xfrm>
        </p:spPr>
        <p:txBody>
          <a:bodyPr>
            <a:normAutofit fontScale="25000" lnSpcReduction="20000"/>
          </a:bodyPr>
          <a:lstStyle/>
          <a:p>
            <a:pPr marL="1028700" indent="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7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Первая строчка</a:t>
            </a:r>
            <a:r>
              <a:rPr lang="ru-RU" sz="7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 – это его тема. Представлена она всего одним словом и обязательно существительным.</a:t>
            </a:r>
            <a:endParaRPr lang="ru-RU" sz="7200" dirty="0">
              <a:solidFill>
                <a:srgbClr val="5A5A5A"/>
              </a:solidFill>
              <a:latin typeface="Calibri"/>
              <a:ea typeface="Calibri"/>
              <a:cs typeface="Times New Roman"/>
            </a:endParaRPr>
          </a:p>
          <a:p>
            <a:pPr marL="1028700" indent="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7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Вторая строка</a:t>
            </a:r>
            <a:r>
              <a:rPr lang="ru-RU" sz="7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состоит из двух слов, раскрывающих основную тему, описывающих ее. Это должны быть прилагательные. </a:t>
            </a:r>
            <a:endParaRPr lang="ru-RU" sz="7200" dirty="0">
              <a:solidFill>
                <a:srgbClr val="5A5A5A"/>
              </a:solidFill>
              <a:latin typeface="Calibri"/>
              <a:ea typeface="Calibri"/>
              <a:cs typeface="Times New Roman"/>
            </a:endParaRPr>
          </a:p>
          <a:p>
            <a:pPr marL="1028700" indent="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7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 </a:t>
            </a:r>
            <a:r>
              <a:rPr lang="ru-RU" sz="7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третьей строчке</a:t>
            </a:r>
            <a:r>
              <a:rPr lang="ru-RU" sz="7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посредством использования глаголов или деепричастий, описываются действия, относящиеся к слову, являющемуся темой </a:t>
            </a:r>
            <a:r>
              <a:rPr lang="ru-RU" sz="7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синквейна</a:t>
            </a:r>
            <a:r>
              <a:rPr lang="ru-RU" sz="7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В третьей строке три слова.</a:t>
            </a:r>
            <a:endParaRPr lang="ru-RU" sz="7200" dirty="0">
              <a:solidFill>
                <a:srgbClr val="5A5A5A"/>
              </a:solidFill>
              <a:latin typeface="Calibri"/>
              <a:ea typeface="Calibri"/>
              <a:cs typeface="Times New Roman"/>
            </a:endParaRPr>
          </a:p>
          <a:p>
            <a:pPr marL="1028700" indent="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7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Четвертая строка</a:t>
            </a:r>
            <a:r>
              <a:rPr lang="ru-RU" sz="7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– это уже не набор слов, а целая фраза, при помощи которой составляющий высказывает свое отношение к теме. В данном случае это может быть как предложение, составленное учеником самостоятельно, так и крылатое выражение, пословица, поговорка, цитата, афоризм, обязательно в контексте раскрываемой темы.</a:t>
            </a:r>
            <a:endParaRPr lang="ru-RU" sz="7200" dirty="0">
              <a:solidFill>
                <a:srgbClr val="5A5A5A"/>
              </a:solidFill>
              <a:latin typeface="Calibri"/>
              <a:ea typeface="Calibri"/>
              <a:cs typeface="Times New Roman"/>
            </a:endParaRPr>
          </a:p>
          <a:p>
            <a:pPr marL="1028700" indent="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7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Пятая строчка</a:t>
            </a:r>
            <a:r>
              <a:rPr lang="ru-RU" sz="7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– всего одно слово, которое представляет собой некий итог, резюме. Чаще всего это просто синоним к теме стихотворения.</a:t>
            </a:r>
            <a:endParaRPr lang="ru-RU" sz="7200" dirty="0">
              <a:solidFill>
                <a:srgbClr val="5A5A5A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3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371600" algn="just">
              <a:lnSpc>
                <a:spcPct val="120000"/>
              </a:lnSpc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Домашнее задание</a:t>
            </a:r>
            <a:endParaRPr lang="ru-RU" sz="2000" b="1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807361"/>
            <a:ext cx="7920880" cy="4051437"/>
          </a:xfrm>
        </p:spPr>
        <p:txBody>
          <a:bodyPr/>
          <a:lstStyle/>
          <a:p>
            <a:pPr marL="1028700" indent="0" algn="just">
              <a:lnSpc>
                <a:spcPct val="120000"/>
              </a:lnSpc>
              <a:spcAft>
                <a:spcPts val="0"/>
              </a:spcAft>
              <a:buNone/>
            </a:pPr>
            <a:endParaRPr lang="ru-RU" b="1" dirty="0" smtClean="0">
              <a:solidFill>
                <a:schemeClr val="tx1"/>
              </a:solidFill>
              <a:latin typeface="Times New Roman"/>
              <a:ea typeface="Calibri"/>
              <a:cs typeface="Times New Roman"/>
            </a:endParaRPr>
          </a:p>
          <a:p>
            <a:pPr marL="1028700" indent="0" algn="just">
              <a:lnSpc>
                <a:spcPct val="120000"/>
              </a:lnSpc>
              <a:spcAft>
                <a:spcPts val="0"/>
              </a:spcAft>
              <a:buNone/>
            </a:pPr>
            <a:endParaRPr lang="ru-RU" b="1" dirty="0">
              <a:solidFill>
                <a:schemeClr val="tx1"/>
              </a:solidFill>
              <a:latin typeface="Times New Roman"/>
              <a:ea typeface="Calibri"/>
              <a:cs typeface="Times New Roman"/>
            </a:endParaRPr>
          </a:p>
          <a:p>
            <a:pPr marL="1028700" indent="0" algn="just">
              <a:lnSpc>
                <a:spcPct val="120000"/>
              </a:lnSpc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1. Обязательно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для всех -  §  1.2, изучить текст, ответить на вопросы. </a:t>
            </a:r>
            <a:endParaRPr lang="ru-RU" b="1" dirty="0" smtClean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1028700" indent="0" algn="just">
              <a:lnSpc>
                <a:spcPct val="120000"/>
              </a:lnSpc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	Задания по выбору:</a:t>
            </a:r>
            <a:endParaRPr lang="ru-RU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20000"/>
              </a:lnSpc>
              <a:spcAft>
                <a:spcPts val="0"/>
              </a:spcAft>
              <a:buFont typeface="Symbol"/>
              <a:buChar char=""/>
            </a:pPr>
            <a:r>
              <a:rPr lang="ru-RU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Написать эссе «Я люблю тебя, жизнь!»</a:t>
            </a:r>
            <a:endParaRPr lang="ru-RU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20000"/>
              </a:lnSpc>
              <a:spcAft>
                <a:spcPts val="0"/>
              </a:spcAft>
              <a:buFont typeface="Symbol"/>
              <a:buChar char=""/>
            </a:pPr>
            <a:r>
              <a:rPr lang="ru-RU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Составить кроссворд по изученной теме</a:t>
            </a:r>
            <a:endParaRPr lang="ru-RU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20000"/>
              </a:lnSpc>
              <a:spcAft>
                <a:spcPts val="0"/>
              </a:spcAft>
              <a:buFont typeface="Symbol"/>
              <a:buChar char=""/>
            </a:pPr>
            <a:r>
              <a:rPr lang="ru-RU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Подготовить информацию и фотографии по теме «Основные свойства живых организмов» для размещения в совместном доступе на виртуальной доске </a:t>
            </a:r>
            <a:r>
              <a:rPr lang="ru-RU" b="1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Padlet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b="1" u="sng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  <a:hlinkClick r:id="rId2"/>
              </a:rPr>
              <a:t>https</a:t>
            </a:r>
            <a:r>
              <a:rPr lang="ru-RU" b="1" u="sng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  <a:hlinkClick r:id="rId2"/>
              </a:rPr>
              <a:t>://</a:t>
            </a:r>
            <a:r>
              <a:rPr lang="ru-RU" b="1" u="sng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  <a:hlinkClick r:id="rId2"/>
              </a:rPr>
              <a:t>padlet.com/labkomarina/gts7h1gpcpc3</a:t>
            </a:r>
            <a:endParaRPr lang="ru-RU" b="1" u="sng" dirty="0" smtClean="0">
              <a:solidFill>
                <a:srgbClr val="0070C0"/>
              </a:solidFill>
              <a:latin typeface="Times New Roman"/>
              <a:ea typeface="Calibri"/>
              <a:cs typeface="Times New Roman"/>
            </a:endParaRPr>
          </a:p>
          <a:p>
            <a:pPr marL="0" lvl="0" indent="0" algn="just">
              <a:lnSpc>
                <a:spcPct val="120000"/>
              </a:lnSpc>
              <a:spcAft>
                <a:spcPts val="0"/>
              </a:spcAft>
              <a:buNone/>
            </a:pPr>
            <a:endParaRPr lang="ru-RU" b="1" u="sng" dirty="0" smtClean="0">
              <a:solidFill>
                <a:srgbClr val="0070C0"/>
              </a:solidFill>
              <a:latin typeface="Times New Roman"/>
              <a:ea typeface="Calibri"/>
              <a:cs typeface="Times New Roman"/>
            </a:endParaRPr>
          </a:p>
          <a:p>
            <a:pPr lvl="0" algn="just">
              <a:lnSpc>
                <a:spcPct val="120000"/>
              </a:lnSpc>
              <a:spcAft>
                <a:spcPts val="0"/>
              </a:spcAft>
              <a:buFont typeface="Symbol"/>
              <a:buChar char=""/>
            </a:pPr>
            <a:endParaRPr lang="ru-RU" u="sng" dirty="0" smtClean="0">
              <a:solidFill>
                <a:srgbClr val="5A5A5A"/>
              </a:solidFill>
              <a:latin typeface="Times New Roman"/>
              <a:ea typeface="Calibri"/>
              <a:cs typeface="Times New Roman"/>
            </a:endParaRPr>
          </a:p>
          <a:p>
            <a:pPr lvl="0" algn="just">
              <a:lnSpc>
                <a:spcPct val="120000"/>
              </a:lnSpc>
              <a:spcAft>
                <a:spcPts val="0"/>
              </a:spcAft>
              <a:buFont typeface="Symbol"/>
              <a:buChar char=""/>
            </a:pPr>
            <a:endParaRPr lang="ru-RU" sz="1200" dirty="0">
              <a:solidFill>
                <a:srgbClr val="5A5A5A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53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263</TotalTime>
  <Words>429</Words>
  <Application>Microsoft Office PowerPoint</Application>
  <PresentationFormat>Экран (4:3)</PresentationFormat>
  <Paragraphs>100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Spring</vt:lpstr>
      <vt:lpstr>Задание «Биологические науки»: соотнесите правый и левый столбики</vt:lpstr>
      <vt:lpstr>Правильный ответ</vt:lpstr>
      <vt:lpstr>Прием «Ключевое слово»</vt:lpstr>
      <vt:lpstr>Презентация PowerPoint</vt:lpstr>
      <vt:lpstr>Задания для  самостоятельного выполнения</vt:lpstr>
      <vt:lpstr>«Толстые» и «тонкие» вопросы</vt:lpstr>
      <vt:lpstr>Синквейн на тему «Жизнь»</vt:lpstr>
      <vt:lpstr>Домашнее задание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Водный транспорт России</dc:title>
  <dc:creator>1</dc:creator>
  <cp:lastModifiedBy>adm</cp:lastModifiedBy>
  <cp:revision>36</cp:revision>
  <dcterms:created xsi:type="dcterms:W3CDTF">2016-12-18T06:53:26Z</dcterms:created>
  <dcterms:modified xsi:type="dcterms:W3CDTF">2017-01-31T08:11:01Z</dcterms:modified>
</cp:coreProperties>
</file>